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428e54ceb_2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428e54ceb_2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435cb4fbe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435cb4fbe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435cb4fb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435cb4fb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435cb4f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435cb4f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435cb4f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435cb4f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d435cb4fb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d435cb4fb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435cb4fb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435cb4fb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428e54ce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428e54ce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435cb4fb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435cb4fb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428e54ce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428e54ce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main things that we have done for exploratory analysis are</a:t>
            </a:r>
            <a:endParaRPr/>
          </a:p>
          <a:p>
            <a:pPr indent="-317500" lvl="0" marL="457200" rtl="0" algn="l">
              <a:spcBef>
                <a:spcPts val="0"/>
              </a:spcBef>
              <a:spcAft>
                <a:spcPts val="0"/>
              </a:spcAft>
              <a:buSzPts val="1400"/>
              <a:buChar char="-"/>
            </a:pPr>
            <a:r>
              <a:rPr lang="en-GB"/>
              <a:t>Collected Statistical information </a:t>
            </a:r>
            <a:endParaRPr/>
          </a:p>
          <a:p>
            <a:pPr indent="-317500" lvl="0" marL="457200" rtl="0" algn="l">
              <a:spcBef>
                <a:spcPts val="0"/>
              </a:spcBef>
              <a:spcAft>
                <a:spcPts val="0"/>
              </a:spcAft>
              <a:buSzPts val="1400"/>
              <a:buChar char="-"/>
            </a:pPr>
            <a:r>
              <a:rPr lang="en-GB"/>
              <a:t>Uni-variate distribution on each variable</a:t>
            </a:r>
            <a:endParaRPr/>
          </a:p>
          <a:p>
            <a:pPr indent="-317500" lvl="0" marL="457200" rtl="0" algn="l">
              <a:spcBef>
                <a:spcPts val="0"/>
              </a:spcBef>
              <a:spcAft>
                <a:spcPts val="0"/>
              </a:spcAft>
              <a:buSzPts val="1400"/>
              <a:buChar char="-"/>
            </a:pPr>
            <a:r>
              <a:rPr lang="en-GB"/>
              <a:t>JointPlot</a:t>
            </a:r>
            <a:endParaRPr/>
          </a:p>
          <a:p>
            <a:pPr indent="-317500" lvl="0" marL="457200" rtl="0" algn="l">
              <a:spcBef>
                <a:spcPts val="0"/>
              </a:spcBef>
              <a:spcAft>
                <a:spcPts val="0"/>
              </a:spcAft>
              <a:buSzPts val="1400"/>
              <a:buChar char="-"/>
            </a:pPr>
            <a:r>
              <a:rPr lang="en-GB"/>
              <a:t>Visualise correlation matrix using heatmap</a:t>
            </a:r>
            <a:endParaRPr/>
          </a:p>
          <a:p>
            <a:pPr indent="-317500" lvl="0" marL="457200" rtl="0" algn="l">
              <a:spcBef>
                <a:spcPts val="0"/>
              </a:spcBef>
              <a:spcAft>
                <a:spcPts val="0"/>
              </a:spcAft>
              <a:buSzPts val="1400"/>
              <a:buChar char="-"/>
            </a:pPr>
            <a:r>
              <a:rPr lang="en-GB"/>
              <a:t>pairplot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428e54ceb_2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428e54ceb_2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d435cb4fb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d435cb4fb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428e54ceb_2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428e54ceb_2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towardsdatascience.com/sentimental-analysis-using-vader-a3415fef7664" TargetMode="External"/><Relationship Id="rId4" Type="http://schemas.openxmlformats.org/officeDocument/2006/relationships/hyperlink" Target="https://www.hackerearth.com/practice/machine-learning/linear-regression/multivariate-linear-regression-1/tutorial/#:~:text=This%20is%20quite%20similar%20to,due%20to%20the%20added%20variables." TargetMode="External"/><Relationship Id="rId5" Type="http://schemas.openxmlformats.org/officeDocument/2006/relationships/hyperlink" Target="https://pandas.pydata.org/pandas-docs/stable/user_guide/visualization.html" TargetMode="External"/><Relationship Id="rId6" Type="http://schemas.openxmlformats.org/officeDocument/2006/relationships/hyperlink" Target="https://www.analyticsvidhya.com/blog/2018/02/natural-language-processing-for-beginners-using-textblob/" TargetMode="External"/><Relationship Id="rId7"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4">
            <a:alphaModFix/>
          </a:blip>
          <a:stretch>
            <a:fillRect/>
          </a:stretch>
        </p:blipFill>
        <p:spPr>
          <a:xfrm>
            <a:off x="-1010137" y="-1"/>
            <a:ext cx="11493828" cy="5143500"/>
          </a:xfrm>
          <a:prstGeom prst="rect">
            <a:avLst/>
          </a:prstGeom>
          <a:noFill/>
          <a:ln>
            <a:noFill/>
          </a:ln>
        </p:spPr>
      </p:pic>
      <p:sp>
        <p:nvSpPr>
          <p:cNvPr id="177" name="Google Shape;177;p18"/>
          <p:cNvSpPr txBox="1"/>
          <p:nvPr>
            <p:ph type="ctrTitle"/>
          </p:nvPr>
        </p:nvSpPr>
        <p:spPr>
          <a:xfrm>
            <a:off x="-187200" y="409800"/>
            <a:ext cx="9483600" cy="1664700"/>
          </a:xfrm>
          <a:prstGeom prst="rect">
            <a:avLst/>
          </a:prstGeom>
          <a:effectLst>
            <a:outerShdw blurRad="428625" rotWithShape="0" algn="bl" dist="9525">
              <a:srgbClr val="000000">
                <a:alpha val="37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0" lang="en-GB" sz="3100">
                <a:solidFill>
                  <a:schemeClr val="accent1"/>
                </a:solidFill>
              </a:rPr>
              <a:t>Deep dive into predicting stock prices using technical indicators as well as sentiment analysis.</a:t>
            </a:r>
            <a:endParaRPr b="0" sz="3100">
              <a:solidFill>
                <a:schemeClr val="accent1"/>
              </a:solidFill>
            </a:endParaRPr>
          </a:p>
          <a:p>
            <a:pPr indent="0" lvl="0" marL="0" rtl="0" algn="l">
              <a:spcBef>
                <a:spcPts val="0"/>
              </a:spcBef>
              <a:spcAft>
                <a:spcPts val="0"/>
              </a:spcAft>
              <a:buNone/>
            </a:pPr>
            <a:r>
              <a:t/>
            </a:r>
            <a:endParaRPr sz="4800">
              <a:solidFill>
                <a:schemeClr val="lt1"/>
              </a:solidFill>
            </a:endParaRPr>
          </a:p>
        </p:txBody>
      </p:sp>
      <p:sp>
        <p:nvSpPr>
          <p:cNvPr id="178" name="Google Shape;178;p18"/>
          <p:cNvSpPr txBox="1"/>
          <p:nvPr>
            <p:ph idx="1" type="subTitle"/>
          </p:nvPr>
        </p:nvSpPr>
        <p:spPr>
          <a:xfrm>
            <a:off x="2126538" y="405682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2"/>
                </a:solidFill>
                <a:highlight>
                  <a:srgbClr val="FF9900"/>
                </a:highlight>
              </a:rPr>
              <a:t>CZ11</a:t>
            </a:r>
            <a:r>
              <a:rPr b="1" lang="en-GB" sz="1400">
                <a:solidFill>
                  <a:schemeClr val="dk2"/>
                </a:solidFill>
                <a:highlight>
                  <a:srgbClr val="FF9900"/>
                </a:highlight>
              </a:rPr>
              <a:t>15 Mini - Project by Neel, Sashank and Wei Ling</a:t>
            </a:r>
            <a:endParaRPr b="1" sz="1400">
              <a:solidFill>
                <a:schemeClr val="dk2"/>
              </a:solidFill>
              <a:highlight>
                <a:srgbClr val="FF9900"/>
              </a:highlight>
            </a:endParaRPr>
          </a:p>
          <a:p>
            <a:pPr indent="0" lvl="0" marL="0" rtl="0" algn="l">
              <a:spcBef>
                <a:spcPts val="0"/>
              </a:spcBef>
              <a:spcAft>
                <a:spcPts val="0"/>
              </a:spcAft>
              <a:buNone/>
            </a:pPr>
            <a:r>
              <a:t/>
            </a:r>
            <a:endParaRPr b="1" sz="1400">
              <a:solidFill>
                <a:schemeClr val="dk2"/>
              </a:solidFill>
              <a:highlight>
                <a:srgbClr val="FF9900"/>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728375" y="1926150"/>
            <a:ext cx="3472200" cy="20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000000"/>
                </a:solidFill>
              </a:rPr>
              <a:t>Exploratory Analysis </a:t>
            </a:r>
            <a:r>
              <a:rPr b="0" lang="en-GB" sz="2700">
                <a:solidFill>
                  <a:srgbClr val="000000"/>
                </a:solidFill>
              </a:rPr>
              <a:t>- </a:t>
            </a:r>
            <a:endParaRPr b="0" sz="2700">
              <a:solidFill>
                <a:srgbClr val="000000"/>
              </a:solidFill>
            </a:endParaRPr>
          </a:p>
          <a:p>
            <a:pPr indent="0" lvl="0" marL="0" rtl="0" algn="l">
              <a:spcBef>
                <a:spcPts val="0"/>
              </a:spcBef>
              <a:spcAft>
                <a:spcPts val="0"/>
              </a:spcAft>
              <a:buNone/>
            </a:pPr>
            <a:r>
              <a:rPr b="0" lang="en-GB" sz="2700">
                <a:solidFill>
                  <a:srgbClr val="000000"/>
                </a:solidFill>
              </a:rPr>
              <a:t>Pairplots </a:t>
            </a:r>
            <a:r>
              <a:rPr lang="en-GB">
                <a:solidFill>
                  <a:srgbClr val="000000"/>
                </a:solidFill>
              </a:rPr>
              <a:t> </a:t>
            </a:r>
            <a:endParaRPr/>
          </a:p>
        </p:txBody>
      </p:sp>
      <p:pic>
        <p:nvPicPr>
          <p:cNvPr id="238" name="Google Shape;238;p27"/>
          <p:cNvPicPr preferRelativeResize="0"/>
          <p:nvPr/>
        </p:nvPicPr>
        <p:blipFill>
          <a:blip r:embed="rId3">
            <a:alphaModFix/>
          </a:blip>
          <a:stretch>
            <a:fillRect/>
          </a:stretch>
        </p:blipFill>
        <p:spPr>
          <a:xfrm>
            <a:off x="4493050" y="675100"/>
            <a:ext cx="4359500" cy="4174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Multivariate Linear Regression </a:t>
            </a:r>
            <a:endParaRPr/>
          </a:p>
        </p:txBody>
      </p:sp>
      <p:sp>
        <p:nvSpPr>
          <p:cNvPr id="244" name="Google Shape;244;p28"/>
          <p:cNvSpPr txBox="1"/>
          <p:nvPr>
            <p:ph idx="1" type="body"/>
          </p:nvPr>
        </p:nvSpPr>
        <p:spPr>
          <a:xfrm>
            <a:off x="692459" y="2215450"/>
            <a:ext cx="5789100" cy="2757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aleway"/>
              <a:buChar char="●"/>
            </a:pPr>
            <a:r>
              <a:rPr lang="en-GB" sz="1400">
                <a:latin typeface="Raleway"/>
                <a:ea typeface="Raleway"/>
                <a:cs typeface="Raleway"/>
                <a:sym typeface="Raleway"/>
              </a:rPr>
              <a:t>We decided to use multivariate linear regression for analysing the trends in the stock price and how good indicators such as SMA and EMA are in predicting the stock price.</a:t>
            </a:r>
            <a:endParaRPr sz="1400">
              <a:latin typeface="Raleway"/>
              <a:ea typeface="Raleway"/>
              <a:cs typeface="Raleway"/>
              <a:sym typeface="Raleway"/>
            </a:endParaRPr>
          </a:p>
          <a:p>
            <a:pPr indent="-317500" lvl="0" marL="457200" rtl="0" algn="l">
              <a:spcBef>
                <a:spcPts val="0"/>
              </a:spcBef>
              <a:spcAft>
                <a:spcPts val="0"/>
              </a:spcAft>
              <a:buSzPts val="1400"/>
              <a:buFont typeface="Raleway"/>
              <a:buChar char="●"/>
            </a:pPr>
            <a:r>
              <a:rPr lang="en-GB" sz="1400">
                <a:latin typeface="Raleway"/>
                <a:ea typeface="Raleway"/>
                <a:cs typeface="Raleway"/>
                <a:sym typeface="Raleway"/>
              </a:rPr>
              <a:t>Since our objective is to predict the future stock price and compare it with the public’s sentiment analysis, linear regression has to be used in order to predict the future stock price. Any other ML model such as classification will not work as this is a prediction problem.</a:t>
            </a:r>
            <a:endParaRPr sz="1400">
              <a:latin typeface="Raleway"/>
              <a:ea typeface="Raleway"/>
              <a:cs typeface="Raleway"/>
              <a:sym typeface="Raleway"/>
            </a:endParaRPr>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id="245" name="Google Shape;245;p28"/>
          <p:cNvPicPr preferRelativeResize="0"/>
          <p:nvPr/>
        </p:nvPicPr>
        <p:blipFill>
          <a:blip r:embed="rId3">
            <a:alphaModFix/>
          </a:blip>
          <a:stretch>
            <a:fillRect/>
          </a:stretch>
        </p:blipFill>
        <p:spPr>
          <a:xfrm>
            <a:off x="6642275" y="2215450"/>
            <a:ext cx="2107575" cy="172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type="title"/>
          </p:nvPr>
        </p:nvSpPr>
        <p:spPr>
          <a:xfrm>
            <a:off x="727650" y="461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t>Methodology</a:t>
            </a:r>
            <a:endParaRPr sz="3200"/>
          </a:p>
        </p:txBody>
      </p:sp>
      <p:sp>
        <p:nvSpPr>
          <p:cNvPr id="251" name="Google Shape;251;p29"/>
          <p:cNvSpPr txBox="1"/>
          <p:nvPr>
            <p:ph idx="1" type="body"/>
          </p:nvPr>
        </p:nvSpPr>
        <p:spPr>
          <a:xfrm>
            <a:off x="882125" y="1325100"/>
            <a:ext cx="7265100" cy="358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Raleway"/>
              <a:buChar char="-"/>
            </a:pPr>
            <a:r>
              <a:rPr lang="en-GB">
                <a:latin typeface="Raleway"/>
                <a:ea typeface="Raleway"/>
                <a:cs typeface="Raleway"/>
                <a:sym typeface="Raleway"/>
              </a:rPr>
              <a:t>We used the data that we extracted from alpha vantage as our independent variables. We extracted technical indicators(SMA,EMA) and used these to predict the closing price(dependent variable) of the Amazon stock</a:t>
            </a:r>
            <a:r>
              <a:rPr lang="en-GB">
                <a:latin typeface="Raleway"/>
                <a:ea typeface="Raleway"/>
                <a:cs typeface="Raleway"/>
                <a:sym typeface="Raleway"/>
              </a:rPr>
              <a:t>.</a:t>
            </a:r>
            <a:endParaRPr>
              <a:latin typeface="Raleway"/>
              <a:ea typeface="Raleway"/>
              <a:cs typeface="Raleway"/>
              <a:sym typeface="Raleway"/>
            </a:endParaRPr>
          </a:p>
          <a:p>
            <a:pPr indent="-311150" lvl="0" marL="457200" rtl="0" algn="l">
              <a:spcBef>
                <a:spcPts val="0"/>
              </a:spcBef>
              <a:spcAft>
                <a:spcPts val="0"/>
              </a:spcAft>
              <a:buSzPts val="1300"/>
              <a:buFont typeface="Raleway"/>
              <a:buChar char="-"/>
            </a:pPr>
            <a:r>
              <a:rPr lang="en-GB">
                <a:latin typeface="Raleway"/>
                <a:ea typeface="Raleway"/>
                <a:cs typeface="Raleway"/>
                <a:sym typeface="Raleway"/>
              </a:rPr>
              <a:t>To achieve this,, we created a train test split to get a train dataset and a test dataset(test size=0.2) . After </a:t>
            </a:r>
            <a:r>
              <a:rPr lang="en-GB">
                <a:latin typeface="Raleway"/>
                <a:ea typeface="Raleway"/>
                <a:cs typeface="Raleway"/>
                <a:sym typeface="Raleway"/>
              </a:rPr>
              <a:t>fitting the data, we obtained the coefficients of regression for the dependent variables.</a:t>
            </a:r>
            <a:endParaRPr>
              <a:latin typeface="Raleway"/>
              <a:ea typeface="Raleway"/>
              <a:cs typeface="Raleway"/>
              <a:sym typeface="Raleway"/>
            </a:endParaRPr>
          </a:p>
          <a:p>
            <a:pPr indent="-311150" lvl="0" marL="457200" rtl="0" algn="l">
              <a:spcBef>
                <a:spcPts val="0"/>
              </a:spcBef>
              <a:spcAft>
                <a:spcPts val="0"/>
              </a:spcAft>
              <a:buSzPts val="1300"/>
              <a:buFont typeface="Raleway"/>
              <a:buChar char="-"/>
            </a:pPr>
            <a:r>
              <a:rPr lang="en-GB">
                <a:latin typeface="Raleway"/>
                <a:ea typeface="Raleway"/>
                <a:cs typeface="Raleway"/>
                <a:sym typeface="Raleway"/>
              </a:rPr>
              <a:t>We then proceeded to obtain the R squared values and the MSE values for the train and test dataset respectively.</a:t>
            </a:r>
            <a:endParaRPr>
              <a:latin typeface="Raleway"/>
              <a:ea typeface="Raleway"/>
              <a:cs typeface="Raleway"/>
              <a:sym typeface="Raleway"/>
            </a:endParaRPr>
          </a:p>
        </p:txBody>
      </p:sp>
      <p:pic>
        <p:nvPicPr>
          <p:cNvPr id="252" name="Google Shape;252;p29"/>
          <p:cNvPicPr preferRelativeResize="0"/>
          <p:nvPr/>
        </p:nvPicPr>
        <p:blipFill>
          <a:blip r:embed="rId3">
            <a:alphaModFix/>
          </a:blip>
          <a:stretch>
            <a:fillRect/>
          </a:stretch>
        </p:blipFill>
        <p:spPr>
          <a:xfrm>
            <a:off x="2372950" y="3345126"/>
            <a:ext cx="4612400" cy="14065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30"/>
          <p:cNvPicPr preferRelativeResize="0"/>
          <p:nvPr/>
        </p:nvPicPr>
        <p:blipFill>
          <a:blip r:embed="rId3">
            <a:alphaModFix/>
          </a:blip>
          <a:stretch>
            <a:fillRect/>
          </a:stretch>
        </p:blipFill>
        <p:spPr>
          <a:xfrm>
            <a:off x="2362813" y="145025"/>
            <a:ext cx="4661300" cy="1548025"/>
          </a:xfrm>
          <a:prstGeom prst="rect">
            <a:avLst/>
          </a:prstGeom>
          <a:noFill/>
          <a:ln>
            <a:noFill/>
          </a:ln>
        </p:spPr>
      </p:pic>
      <p:pic>
        <p:nvPicPr>
          <p:cNvPr id="258" name="Google Shape;258;p30"/>
          <p:cNvPicPr preferRelativeResize="0"/>
          <p:nvPr/>
        </p:nvPicPr>
        <p:blipFill>
          <a:blip r:embed="rId4">
            <a:alphaModFix/>
          </a:blip>
          <a:stretch>
            <a:fillRect/>
          </a:stretch>
        </p:blipFill>
        <p:spPr>
          <a:xfrm>
            <a:off x="1506913" y="1610325"/>
            <a:ext cx="6373137" cy="31456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31"/>
          <p:cNvPicPr preferRelativeResize="0"/>
          <p:nvPr/>
        </p:nvPicPr>
        <p:blipFill>
          <a:blip r:embed="rId3">
            <a:alphaModFix amt="35000"/>
          </a:blip>
          <a:stretch>
            <a:fillRect/>
          </a:stretch>
        </p:blipFill>
        <p:spPr>
          <a:xfrm>
            <a:off x="0" y="0"/>
            <a:ext cx="9144000" cy="5120640"/>
          </a:xfrm>
          <a:prstGeom prst="rect">
            <a:avLst/>
          </a:prstGeom>
          <a:noFill/>
          <a:ln>
            <a:noFill/>
          </a:ln>
        </p:spPr>
      </p:pic>
      <p:sp>
        <p:nvSpPr>
          <p:cNvPr id="264" name="Google Shape;264;p31"/>
          <p:cNvSpPr txBox="1"/>
          <p:nvPr/>
        </p:nvSpPr>
        <p:spPr>
          <a:xfrm>
            <a:off x="1971675" y="364350"/>
            <a:ext cx="672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600">
                <a:solidFill>
                  <a:schemeClr val="dk2"/>
                </a:solidFill>
                <a:latin typeface="Raleway"/>
                <a:ea typeface="Raleway"/>
                <a:cs typeface="Raleway"/>
                <a:sym typeface="Raleway"/>
              </a:rPr>
              <a:t>Sentiment Analysis </a:t>
            </a:r>
            <a:endParaRPr b="1" sz="3600">
              <a:solidFill>
                <a:schemeClr val="dk2"/>
              </a:solidFill>
              <a:latin typeface="Raleway"/>
              <a:ea typeface="Raleway"/>
              <a:cs typeface="Raleway"/>
              <a:sym typeface="Raleway"/>
            </a:endParaRPr>
          </a:p>
        </p:txBody>
      </p:sp>
      <p:pic>
        <p:nvPicPr>
          <p:cNvPr id="265" name="Google Shape;265;p31"/>
          <p:cNvPicPr preferRelativeResize="0"/>
          <p:nvPr/>
        </p:nvPicPr>
        <p:blipFill>
          <a:blip r:embed="rId4">
            <a:alphaModFix/>
          </a:blip>
          <a:stretch>
            <a:fillRect/>
          </a:stretch>
        </p:blipFill>
        <p:spPr>
          <a:xfrm>
            <a:off x="1732625" y="1300450"/>
            <a:ext cx="5036401" cy="3382275"/>
          </a:xfrm>
          <a:prstGeom prst="rect">
            <a:avLst/>
          </a:prstGeom>
          <a:noFill/>
          <a:ln>
            <a:noFill/>
          </a:ln>
        </p:spPr>
      </p:pic>
      <p:sp>
        <p:nvSpPr>
          <p:cNvPr id="266" name="Google Shape;266;p31"/>
          <p:cNvSpPr txBox="1"/>
          <p:nvPr/>
        </p:nvSpPr>
        <p:spPr>
          <a:xfrm>
            <a:off x="1732625" y="1300450"/>
            <a:ext cx="5036400" cy="33246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Raleway"/>
              <a:buChar char="●"/>
            </a:pPr>
            <a:r>
              <a:rPr lang="en-GB" sz="1700">
                <a:solidFill>
                  <a:schemeClr val="lt1"/>
                </a:solidFill>
                <a:latin typeface="Raleway"/>
                <a:ea typeface="Raleway"/>
                <a:cs typeface="Raleway"/>
                <a:sym typeface="Raleway"/>
              </a:rPr>
              <a:t>We decided to use sentiment analysis to compare and contrast our stock price prediction with the public’s opinion of Amazon to see a correlation.</a:t>
            </a:r>
            <a:endParaRPr sz="1700">
              <a:solidFill>
                <a:schemeClr val="lt1"/>
              </a:solidFill>
              <a:latin typeface="Raleway"/>
              <a:ea typeface="Raleway"/>
              <a:cs typeface="Raleway"/>
              <a:sym typeface="Raleway"/>
            </a:endParaRPr>
          </a:p>
          <a:p>
            <a:pPr indent="-336550" lvl="0" marL="457200" rtl="0" algn="l">
              <a:spcBef>
                <a:spcPts val="0"/>
              </a:spcBef>
              <a:spcAft>
                <a:spcPts val="0"/>
              </a:spcAft>
              <a:buClr>
                <a:schemeClr val="lt1"/>
              </a:buClr>
              <a:buSzPts val="1700"/>
              <a:buFont typeface="Raleway"/>
              <a:buChar char="●"/>
            </a:pPr>
            <a:r>
              <a:rPr lang="en-GB" sz="1700">
                <a:solidFill>
                  <a:schemeClr val="lt1"/>
                </a:solidFill>
                <a:latin typeface="Raleway"/>
                <a:ea typeface="Raleway"/>
                <a:cs typeface="Raleway"/>
                <a:sym typeface="Raleway"/>
              </a:rPr>
              <a:t>Data was scraped from Twitter’s API using nltk and newspaper3k to get AMZN specific data.</a:t>
            </a:r>
            <a:endParaRPr sz="1700">
              <a:solidFill>
                <a:schemeClr val="lt1"/>
              </a:solidFill>
              <a:latin typeface="Raleway"/>
              <a:ea typeface="Raleway"/>
              <a:cs typeface="Raleway"/>
              <a:sym typeface="Raleway"/>
            </a:endParaRPr>
          </a:p>
          <a:p>
            <a:pPr indent="-336550" lvl="0" marL="457200" rtl="0" algn="l">
              <a:spcBef>
                <a:spcPts val="0"/>
              </a:spcBef>
              <a:spcAft>
                <a:spcPts val="0"/>
              </a:spcAft>
              <a:buClr>
                <a:schemeClr val="lt1"/>
              </a:buClr>
              <a:buSzPts val="1700"/>
              <a:buFont typeface="Raleway"/>
              <a:buChar char="●"/>
            </a:pPr>
            <a:r>
              <a:rPr lang="en-GB" sz="1700">
                <a:solidFill>
                  <a:schemeClr val="lt1"/>
                </a:solidFill>
                <a:latin typeface="Raleway"/>
                <a:ea typeface="Raleway"/>
                <a:cs typeface="Raleway"/>
                <a:sym typeface="Raleway"/>
              </a:rPr>
              <a:t>Use of vader sentiment library to assess subjectivity and polarity to assign scores to data.</a:t>
            </a:r>
            <a:endParaRPr sz="1700">
              <a:solidFill>
                <a:schemeClr val="lt1"/>
              </a:solidFill>
              <a:latin typeface="Raleway"/>
              <a:ea typeface="Raleway"/>
              <a:cs typeface="Raleway"/>
              <a:sym typeface="Raleway"/>
            </a:endParaRPr>
          </a:p>
          <a:p>
            <a:pPr indent="-336550" lvl="0" marL="457200" rtl="0" algn="l">
              <a:spcBef>
                <a:spcPts val="0"/>
              </a:spcBef>
              <a:spcAft>
                <a:spcPts val="0"/>
              </a:spcAft>
              <a:buSzPts val="1700"/>
              <a:buFont typeface="Raleway"/>
              <a:buChar char="●"/>
            </a:pPr>
            <a:r>
              <a:rPr lang="en-GB" sz="1700">
                <a:solidFill>
                  <a:schemeClr val="lt1"/>
                </a:solidFill>
                <a:latin typeface="Raleway"/>
                <a:ea typeface="Raleway"/>
                <a:cs typeface="Raleway"/>
                <a:sym typeface="Raleway"/>
              </a:rPr>
              <a:t>Used sentiment intensity analyzer to see a connect sentiment scores with stock prices.</a:t>
            </a:r>
            <a:r>
              <a:rPr lang="en-GB" sz="1700">
                <a:latin typeface="Raleway"/>
                <a:ea typeface="Raleway"/>
                <a:cs typeface="Raleway"/>
                <a:sym typeface="Raleway"/>
              </a:rPr>
              <a:t> </a:t>
            </a:r>
            <a:endParaRPr sz="1700">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6358"/>
        </a:solidFill>
      </p:bgPr>
    </p:bg>
    <p:spTree>
      <p:nvGrpSpPr>
        <p:cNvPr id="270" name="Shape 270"/>
        <p:cNvGrpSpPr/>
        <p:nvPr/>
      </p:nvGrpSpPr>
      <p:grpSpPr>
        <a:xfrm>
          <a:off x="0" y="0"/>
          <a:ext cx="0" cy="0"/>
          <a:chOff x="0" y="0"/>
          <a:chExt cx="0" cy="0"/>
        </a:xfrm>
      </p:grpSpPr>
      <p:sp>
        <p:nvSpPr>
          <p:cNvPr id="271" name="Google Shape;271;p32"/>
          <p:cNvSpPr txBox="1"/>
          <p:nvPr>
            <p:ph type="title"/>
          </p:nvPr>
        </p:nvSpPr>
        <p:spPr>
          <a:xfrm>
            <a:off x="671775" y="946050"/>
            <a:ext cx="2068200" cy="1244700"/>
          </a:xfrm>
          <a:prstGeom prst="rect">
            <a:avLst/>
          </a:prstGeom>
          <a:effectLst>
            <a:outerShdw blurRad="57150" rotWithShape="0" algn="bl" dir="5400000" dist="19050">
              <a:srgbClr val="073763">
                <a:alpha val="50000"/>
              </a:srgbClr>
            </a:outerShdw>
            <a:reflection blurRad="0" dir="5400000" dist="952500" endA="0" fadeDir="5400012" kx="0" rotWithShape="0" algn="bl" stA="18000" stPos="0" sy="-100000" ky="0"/>
          </a:effectLst>
        </p:spPr>
        <p:txBody>
          <a:bodyPr anchorCtr="0" anchor="t" bIns="91425" lIns="91425" spcFirstLastPara="1" rIns="91425" wrap="square" tIns="91425">
            <a:noAutofit/>
          </a:bodyPr>
          <a:lstStyle/>
          <a:p>
            <a:pPr indent="0" lvl="0" marL="0" rtl="0" algn="l">
              <a:spcBef>
                <a:spcPts val="0"/>
              </a:spcBef>
              <a:spcAft>
                <a:spcPts val="0"/>
              </a:spcAft>
              <a:buNone/>
            </a:pPr>
            <a:r>
              <a:rPr lang="en-GB" sz="2800"/>
              <a:t>Compiled sentiment data frame using NLP</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t/>
            </a:r>
            <a:endParaRPr sz="2800"/>
          </a:p>
          <a:p>
            <a:pPr indent="0" lvl="0" marL="0" rtl="0" algn="l">
              <a:spcBef>
                <a:spcPts val="0"/>
              </a:spcBef>
              <a:spcAft>
                <a:spcPts val="0"/>
              </a:spcAft>
              <a:buNone/>
            </a:pPr>
            <a:r>
              <a:t/>
            </a:r>
            <a:endParaRPr sz="2800"/>
          </a:p>
        </p:txBody>
      </p:sp>
      <p:pic>
        <p:nvPicPr>
          <p:cNvPr id="272" name="Google Shape;272;p32"/>
          <p:cNvPicPr preferRelativeResize="0"/>
          <p:nvPr/>
        </p:nvPicPr>
        <p:blipFill rotWithShape="1">
          <a:blip r:embed="rId3">
            <a:alphaModFix/>
          </a:blip>
          <a:srcRect b="0" l="0" r="0" t="0"/>
          <a:stretch/>
        </p:blipFill>
        <p:spPr>
          <a:xfrm>
            <a:off x="3161873" y="626450"/>
            <a:ext cx="5560899" cy="389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Histogram based on compound values </a:t>
            </a:r>
            <a:endParaRPr/>
          </a:p>
          <a:p>
            <a:pPr indent="0" lvl="0" marL="0" rtl="0" algn="l">
              <a:spcBef>
                <a:spcPts val="0"/>
              </a:spcBef>
              <a:spcAft>
                <a:spcPts val="0"/>
              </a:spcAft>
              <a:buNone/>
            </a:pPr>
            <a:r>
              <a:t/>
            </a:r>
            <a:endParaRPr b="0"/>
          </a:p>
        </p:txBody>
      </p:sp>
      <p:pic>
        <p:nvPicPr>
          <p:cNvPr id="278" name="Google Shape;278;p33"/>
          <p:cNvPicPr preferRelativeResize="0"/>
          <p:nvPr/>
        </p:nvPicPr>
        <p:blipFill>
          <a:blip r:embed="rId3">
            <a:alphaModFix/>
          </a:blip>
          <a:stretch>
            <a:fillRect/>
          </a:stretch>
        </p:blipFill>
        <p:spPr>
          <a:xfrm>
            <a:off x="4614613" y="1161600"/>
            <a:ext cx="4200525" cy="3362325"/>
          </a:xfrm>
          <a:prstGeom prst="rect">
            <a:avLst/>
          </a:prstGeom>
          <a:noFill/>
          <a:ln cap="flat" cmpd="sng" w="9525">
            <a:solidFill>
              <a:schemeClr val="dk2"/>
            </a:solidFill>
            <a:prstDash val="solid"/>
            <a:round/>
            <a:headEnd len="sm" w="sm" type="none"/>
            <a:tailEnd len="sm" w="sm" type="none"/>
          </a:ln>
        </p:spPr>
      </p:pic>
      <p:sp>
        <p:nvSpPr>
          <p:cNvPr id="279" name="Google Shape;279;p33"/>
          <p:cNvSpPr txBox="1"/>
          <p:nvPr/>
        </p:nvSpPr>
        <p:spPr>
          <a:xfrm>
            <a:off x="782250" y="2411025"/>
            <a:ext cx="32790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aleway"/>
              <a:buChar char="●"/>
            </a:pPr>
            <a:r>
              <a:rPr lang="en-GB">
                <a:latin typeface="Raleway"/>
                <a:ea typeface="Raleway"/>
                <a:cs typeface="Raleway"/>
                <a:sym typeface="Raleway"/>
              </a:rPr>
              <a:t>Y axis represents the compound scores</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GB">
                <a:latin typeface="Raleway"/>
                <a:ea typeface="Raleway"/>
                <a:cs typeface="Raleway"/>
                <a:sym typeface="Raleway"/>
              </a:rPr>
              <a:t>X axis is the last 7 days </a:t>
            </a:r>
            <a:r>
              <a:rPr lang="en-GB">
                <a:latin typeface="Raleway"/>
                <a:ea typeface="Raleway"/>
                <a:cs typeface="Raleway"/>
                <a:sym typeface="Raleway"/>
              </a:rPr>
              <a:t>worth</a:t>
            </a:r>
            <a:r>
              <a:rPr lang="en-GB">
                <a:latin typeface="Raleway"/>
                <a:ea typeface="Raleway"/>
                <a:cs typeface="Raleway"/>
                <a:sym typeface="Raleway"/>
              </a:rPr>
              <a:t> of data on AMZN</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GB">
                <a:latin typeface="Raleway"/>
                <a:ea typeface="Raleway"/>
                <a:cs typeface="Raleway"/>
                <a:sym typeface="Raleway"/>
              </a:rPr>
              <a:t>This correlation was further evidenced by </a:t>
            </a:r>
            <a:r>
              <a:rPr lang="en-GB">
                <a:latin typeface="Raleway"/>
                <a:ea typeface="Raleway"/>
                <a:cs typeface="Raleway"/>
                <a:sym typeface="Raleway"/>
              </a:rPr>
              <a:t>similar</a:t>
            </a:r>
            <a:r>
              <a:rPr lang="en-GB">
                <a:latin typeface="Raleway"/>
                <a:ea typeface="Raleway"/>
                <a:cs typeface="Raleway"/>
                <a:sym typeface="Raleway"/>
              </a:rPr>
              <a:t> movements in AMZN stock price graphed next:</a:t>
            </a:r>
            <a:endParaRPr>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622850" y="13293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Trend analysis</a:t>
            </a:r>
            <a:endParaRPr/>
          </a:p>
        </p:txBody>
      </p:sp>
      <p:pic>
        <p:nvPicPr>
          <p:cNvPr id="285" name="Google Shape;285;p34"/>
          <p:cNvPicPr preferRelativeResize="0"/>
          <p:nvPr/>
        </p:nvPicPr>
        <p:blipFill>
          <a:blip r:embed="rId3">
            <a:alphaModFix/>
          </a:blip>
          <a:stretch>
            <a:fillRect/>
          </a:stretch>
        </p:blipFill>
        <p:spPr>
          <a:xfrm>
            <a:off x="4283439" y="0"/>
            <a:ext cx="4869460" cy="5143500"/>
          </a:xfrm>
          <a:prstGeom prst="rect">
            <a:avLst/>
          </a:prstGeom>
          <a:noFill/>
          <a:ln>
            <a:noFill/>
          </a:ln>
        </p:spPr>
      </p:pic>
      <p:sp>
        <p:nvSpPr>
          <p:cNvPr id="286" name="Google Shape;286;p34"/>
          <p:cNvSpPr txBox="1"/>
          <p:nvPr/>
        </p:nvSpPr>
        <p:spPr>
          <a:xfrm>
            <a:off x="685825" y="2068125"/>
            <a:ext cx="32790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aleway"/>
              <a:buChar char="●"/>
            </a:pPr>
            <a:r>
              <a:rPr lang="en-GB">
                <a:latin typeface="Raleway"/>
                <a:ea typeface="Raleway"/>
                <a:cs typeface="Raleway"/>
                <a:sym typeface="Raleway"/>
              </a:rPr>
              <a:t>First chart shows the variation of sentiments with respect to time in the last week.</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GB">
                <a:latin typeface="Raleway"/>
                <a:ea typeface="Raleway"/>
                <a:cs typeface="Raleway"/>
                <a:sym typeface="Raleway"/>
              </a:rPr>
              <a:t>Second chart shows the variation of closing </a:t>
            </a:r>
            <a:r>
              <a:rPr lang="en-GB">
                <a:latin typeface="Raleway"/>
                <a:ea typeface="Raleway"/>
                <a:cs typeface="Raleway"/>
                <a:sym typeface="Raleway"/>
              </a:rPr>
              <a:t>price with respect to time in the last week,</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GB">
                <a:latin typeface="Raleway"/>
                <a:ea typeface="Raleway"/>
                <a:cs typeface="Raleway"/>
                <a:sym typeface="Raleway"/>
              </a:rPr>
              <a:t>We see a quite a strong correlation between sentiments and predicted price.</a:t>
            </a:r>
            <a:endParaRPr>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737400" y="526775"/>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Driven Insights</a:t>
            </a:r>
            <a:endParaRPr/>
          </a:p>
        </p:txBody>
      </p:sp>
      <p:sp>
        <p:nvSpPr>
          <p:cNvPr id="292" name="Google Shape;292;p35"/>
          <p:cNvSpPr txBox="1"/>
          <p:nvPr/>
        </p:nvSpPr>
        <p:spPr>
          <a:xfrm>
            <a:off x="839125" y="1351575"/>
            <a:ext cx="76404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aleway"/>
              <a:buChar char="●"/>
            </a:pPr>
            <a:r>
              <a:rPr lang="en-GB">
                <a:latin typeface="Raleway"/>
                <a:ea typeface="Raleway"/>
                <a:cs typeface="Raleway"/>
                <a:sym typeface="Raleway"/>
              </a:rPr>
              <a:t>While using public sentiments and opinions as a predictor of stock price was quite fun to play around with, we see that technical indicators such as SMA and EMA are obviously much </a:t>
            </a:r>
            <a:r>
              <a:rPr lang="en-GB">
                <a:latin typeface="Raleway"/>
                <a:ea typeface="Raleway"/>
                <a:cs typeface="Raleway"/>
                <a:sym typeface="Raleway"/>
              </a:rPr>
              <a:t>more</a:t>
            </a:r>
            <a:r>
              <a:rPr lang="en-GB">
                <a:latin typeface="Raleway"/>
                <a:ea typeface="Raleway"/>
                <a:cs typeface="Raleway"/>
                <a:sym typeface="Raleway"/>
              </a:rPr>
              <a:t> </a:t>
            </a:r>
            <a:r>
              <a:rPr lang="en-GB">
                <a:latin typeface="Raleway"/>
                <a:ea typeface="Raleway"/>
                <a:cs typeface="Raleway"/>
                <a:sym typeface="Raleway"/>
              </a:rPr>
              <a:t>accurate to predict closing prices for AMZN, with a correlation score of more than 0.9</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GB">
                <a:latin typeface="Raleway"/>
                <a:ea typeface="Raleway"/>
                <a:cs typeface="Raleway"/>
                <a:sym typeface="Raleway"/>
              </a:rPr>
              <a:t>Our multivariate regression model had an R^2 value of 0.896 and a MSE value of 1419.193. </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GB">
                <a:latin typeface="Raleway"/>
                <a:ea typeface="Raleway"/>
                <a:cs typeface="Raleway"/>
                <a:sym typeface="Raleway"/>
              </a:rPr>
              <a:t>The coefficients of regression are 2.963 and -1.866 for EMA and SMA respectively. This indicates that if we are observing the closing price by using EMA and hold all the other independent variables constant, the closing price will change by a factor of 2.963. </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GB">
                <a:latin typeface="Raleway"/>
                <a:ea typeface="Raleway"/>
                <a:cs typeface="Raleway"/>
                <a:sym typeface="Raleway"/>
              </a:rPr>
              <a:t>These values show that SMA and EMA are extremely good variables for prediction of the closing price of the stock.</a:t>
            </a:r>
            <a:endParaRPr>
              <a:latin typeface="Raleway"/>
              <a:ea typeface="Raleway"/>
              <a:cs typeface="Raleway"/>
              <a:sym typeface="Raleway"/>
            </a:endParaRPr>
          </a:p>
          <a:p>
            <a:pPr indent="-317500" lvl="0" marL="457200" rtl="0" algn="l">
              <a:spcBef>
                <a:spcPts val="0"/>
              </a:spcBef>
              <a:spcAft>
                <a:spcPts val="0"/>
              </a:spcAft>
              <a:buSzPts val="1400"/>
              <a:buFont typeface="Raleway"/>
              <a:buChar char="●"/>
            </a:pPr>
            <a:r>
              <a:rPr lang="en-GB">
                <a:latin typeface="Raleway"/>
                <a:ea typeface="Raleway"/>
                <a:cs typeface="Raleway"/>
                <a:sym typeface="Raleway"/>
              </a:rPr>
              <a:t>Moreover, positive and negative outlooks of the public on amazon affect Amazon’s trading stock price as seen by the plots and a correlation score of 0.64</a:t>
            </a:r>
            <a:endParaRPr>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96" name="Shape 296"/>
        <p:cNvGrpSpPr/>
        <p:nvPr/>
      </p:nvGrpSpPr>
      <p:grpSpPr>
        <a:xfrm>
          <a:off x="0" y="0"/>
          <a:ext cx="0" cy="0"/>
          <a:chOff x="0" y="0"/>
          <a:chExt cx="0" cy="0"/>
        </a:xfrm>
      </p:grpSpPr>
      <p:sp>
        <p:nvSpPr>
          <p:cNvPr id="297" name="Google Shape;297;p36"/>
          <p:cNvSpPr txBox="1"/>
          <p:nvPr>
            <p:ph type="title"/>
          </p:nvPr>
        </p:nvSpPr>
        <p:spPr>
          <a:xfrm>
            <a:off x="729450" y="80440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Improvements and Sources of Errors</a:t>
            </a:r>
            <a:endParaRPr sz="1200"/>
          </a:p>
        </p:txBody>
      </p:sp>
      <p:sp>
        <p:nvSpPr>
          <p:cNvPr id="298" name="Google Shape;298;p36"/>
          <p:cNvSpPr txBox="1"/>
          <p:nvPr>
            <p:ph idx="4294967295" type="body"/>
          </p:nvPr>
        </p:nvSpPr>
        <p:spPr>
          <a:xfrm>
            <a:off x="729450" y="1460725"/>
            <a:ext cx="7010100" cy="314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800">
                <a:solidFill>
                  <a:srgbClr val="FFFFFF"/>
                </a:solidFill>
              </a:rPr>
              <a:t>Access to a larger </a:t>
            </a:r>
            <a:r>
              <a:rPr lang="en-GB" sz="2800">
                <a:solidFill>
                  <a:srgbClr val="FFFFFF"/>
                </a:solidFill>
              </a:rPr>
              <a:t>time frame</a:t>
            </a:r>
            <a:r>
              <a:rPr lang="en-GB" sz="2800">
                <a:solidFill>
                  <a:srgbClr val="FFFFFF"/>
                </a:solidFill>
              </a:rPr>
              <a:t> of twitter data </a:t>
            </a:r>
            <a:r>
              <a:rPr lang="en-GB" sz="2800">
                <a:solidFill>
                  <a:srgbClr val="FFFFFF"/>
                </a:solidFill>
              </a:rPr>
              <a:t>could have lead to a more vast comparison of sentiments and their relationship with stock prices for Amazon. More knowledge on natural language processing syntax could have also yielded a more accurate result.</a:t>
            </a:r>
            <a:endParaRPr sz="2800">
              <a:solidFill>
                <a:srgbClr val="FFFFFF"/>
              </a:solidFill>
            </a:endParaRPr>
          </a:p>
          <a:p>
            <a:pPr indent="0" lvl="0" marL="0" rtl="0" algn="l">
              <a:spcBef>
                <a:spcPts val="1600"/>
              </a:spcBef>
              <a:spcAft>
                <a:spcPts val="1600"/>
              </a:spcAft>
              <a:buNone/>
            </a:pPr>
            <a:r>
              <a:rPr lang="en-GB" sz="2800">
                <a:solidFill>
                  <a:srgbClr val="FFFFFF"/>
                </a:solidFill>
              </a:rPr>
              <a:t> </a:t>
            </a:r>
            <a:endParaRPr sz="2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2" name="Shape 182"/>
        <p:cNvGrpSpPr/>
        <p:nvPr/>
      </p:nvGrpSpPr>
      <p:grpSpPr>
        <a:xfrm>
          <a:off x="0" y="0"/>
          <a:ext cx="0" cy="0"/>
          <a:chOff x="0" y="0"/>
          <a:chExt cx="0" cy="0"/>
        </a:xfrm>
      </p:grpSpPr>
      <p:sp>
        <p:nvSpPr>
          <p:cNvPr id="183" name="Google Shape;183;p19"/>
          <p:cNvSpPr txBox="1"/>
          <p:nvPr>
            <p:ph type="title"/>
          </p:nvPr>
        </p:nvSpPr>
        <p:spPr>
          <a:xfrm>
            <a:off x="579500" y="1144825"/>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700"/>
              <a:t>Problem </a:t>
            </a:r>
            <a:r>
              <a:rPr lang="en-GB" sz="3700"/>
              <a:t>Definition</a:t>
            </a:r>
            <a:endParaRPr sz="3700"/>
          </a:p>
        </p:txBody>
      </p:sp>
      <p:sp>
        <p:nvSpPr>
          <p:cNvPr id="184" name="Google Shape;184;p19"/>
          <p:cNvSpPr txBox="1"/>
          <p:nvPr/>
        </p:nvSpPr>
        <p:spPr>
          <a:xfrm>
            <a:off x="2711050" y="2347925"/>
            <a:ext cx="5647200" cy="1569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2500">
                <a:solidFill>
                  <a:srgbClr val="FF9900"/>
                </a:solidFill>
                <a:latin typeface="Raleway"/>
                <a:ea typeface="Raleway"/>
                <a:cs typeface="Raleway"/>
                <a:sym typeface="Raleway"/>
              </a:rPr>
              <a:t>T</a:t>
            </a:r>
            <a:r>
              <a:rPr lang="en-GB" sz="2000">
                <a:solidFill>
                  <a:srgbClr val="FF9900"/>
                </a:solidFill>
                <a:latin typeface="Raleway"/>
                <a:ea typeface="Raleway"/>
                <a:cs typeface="Raleway"/>
                <a:sym typeface="Raleway"/>
              </a:rPr>
              <a:t>o explore the extent to which Amazon stock price predictions can be characterized by public sentiments on Twitter using multivariate regression and sentiment analysis.      </a:t>
            </a:r>
            <a:r>
              <a:rPr lang="en-GB" sz="2500">
                <a:solidFill>
                  <a:srgbClr val="FF9900"/>
                </a:solidFill>
                <a:latin typeface="Raleway"/>
                <a:ea typeface="Raleway"/>
                <a:cs typeface="Raleway"/>
                <a:sym typeface="Raleway"/>
              </a:rPr>
              <a:t>   </a:t>
            </a:r>
            <a:endParaRPr sz="2500">
              <a:solidFill>
                <a:srgbClr val="FF9900"/>
              </a:solidFill>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sp>
        <p:nvSpPr>
          <p:cNvPr id="304" name="Google Shape;304;p37"/>
          <p:cNvSpPr txBox="1"/>
          <p:nvPr>
            <p:ph type="title"/>
          </p:nvPr>
        </p:nvSpPr>
        <p:spPr>
          <a:xfrm>
            <a:off x="5719775" y="1060700"/>
            <a:ext cx="67032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Split up of Work</a:t>
            </a:r>
            <a:endParaRPr sz="1000"/>
          </a:p>
        </p:txBody>
      </p:sp>
      <p:grpSp>
        <p:nvGrpSpPr>
          <p:cNvPr id="305" name="Google Shape;305;p37"/>
          <p:cNvGrpSpPr/>
          <p:nvPr/>
        </p:nvGrpSpPr>
        <p:grpSpPr>
          <a:xfrm>
            <a:off x="672302" y="3193312"/>
            <a:ext cx="2659807" cy="1435326"/>
            <a:chOff x="830400" y="3274596"/>
            <a:chExt cx="2501700" cy="1353953"/>
          </a:xfrm>
        </p:grpSpPr>
        <p:sp>
          <p:nvSpPr>
            <p:cNvPr id="306" name="Google Shape;306;p37"/>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7"/>
          <p:cNvSpPr txBox="1"/>
          <p:nvPr>
            <p:ph type="title"/>
          </p:nvPr>
        </p:nvSpPr>
        <p:spPr>
          <a:xfrm>
            <a:off x="883050" y="3274619"/>
            <a:ext cx="2238300" cy="1353900"/>
          </a:xfrm>
          <a:prstGeom prst="rect">
            <a:avLst/>
          </a:prstGeom>
        </p:spPr>
        <p:txBody>
          <a:bodyPr anchorCtr="0" anchor="b" bIns="91425" lIns="91425" spcFirstLastPara="1" rIns="91425" wrap="square" tIns="91425">
            <a:noAutofit/>
          </a:bodyPr>
          <a:lstStyle/>
          <a:p>
            <a:pPr indent="-292100" lvl="0" marL="457200" rtl="0" algn="l">
              <a:spcBef>
                <a:spcPts val="0"/>
              </a:spcBef>
              <a:spcAft>
                <a:spcPts val="0"/>
              </a:spcAft>
              <a:buSzPts val="1000"/>
              <a:buChar char="-"/>
            </a:pPr>
            <a:r>
              <a:rPr lang="en-GB" sz="1000"/>
              <a:t>Utility functions for extracting data from ticker</a:t>
            </a:r>
            <a:endParaRPr sz="1000"/>
          </a:p>
          <a:p>
            <a:pPr indent="-292100" lvl="0" marL="457200" rtl="0" algn="l">
              <a:spcBef>
                <a:spcPts val="0"/>
              </a:spcBef>
              <a:spcAft>
                <a:spcPts val="0"/>
              </a:spcAft>
              <a:buSzPts val="1000"/>
              <a:buChar char="-"/>
            </a:pPr>
            <a:r>
              <a:rPr lang="en-GB" sz="1000"/>
              <a:t>Web scraping and extracting data from twitter API</a:t>
            </a:r>
            <a:endParaRPr sz="1000"/>
          </a:p>
          <a:p>
            <a:pPr indent="-292100" lvl="0" marL="457200" rtl="0" algn="l">
              <a:spcBef>
                <a:spcPts val="0"/>
              </a:spcBef>
              <a:spcAft>
                <a:spcPts val="0"/>
              </a:spcAft>
              <a:buSzPts val="1000"/>
              <a:buChar char="-"/>
            </a:pPr>
            <a:r>
              <a:rPr lang="en-GB" sz="1000"/>
              <a:t>Sentiment Analysis and Trend Analysis</a:t>
            </a:r>
            <a:endParaRPr sz="1000"/>
          </a:p>
        </p:txBody>
      </p:sp>
      <p:sp>
        <p:nvSpPr>
          <p:cNvPr id="309" name="Google Shape;309;p37"/>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310" name="Google Shape;310;p37"/>
          <p:cNvGrpSpPr/>
          <p:nvPr/>
        </p:nvGrpSpPr>
        <p:grpSpPr>
          <a:xfrm flipH="1" rot="10800000">
            <a:off x="3332867" y="2091171"/>
            <a:ext cx="2501700" cy="1353953"/>
            <a:chOff x="830400" y="3274596"/>
            <a:chExt cx="2501700" cy="1353953"/>
          </a:xfrm>
        </p:grpSpPr>
        <p:sp>
          <p:nvSpPr>
            <p:cNvPr id="311" name="Google Shape;311;p37"/>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7"/>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7"/>
          <p:cNvSpPr txBox="1"/>
          <p:nvPr>
            <p:ph type="title"/>
          </p:nvPr>
        </p:nvSpPr>
        <p:spPr>
          <a:xfrm>
            <a:off x="3332400" y="2136050"/>
            <a:ext cx="2479200" cy="1109400"/>
          </a:xfrm>
          <a:prstGeom prst="rect">
            <a:avLst/>
          </a:prstGeom>
        </p:spPr>
        <p:txBody>
          <a:bodyPr anchorCtr="0" anchor="b" bIns="91425" lIns="91425" spcFirstLastPara="1" rIns="91425" wrap="square" tIns="91425">
            <a:noAutofit/>
          </a:bodyPr>
          <a:lstStyle/>
          <a:p>
            <a:pPr indent="-298450" lvl="0" marL="457200" rtl="0" algn="l">
              <a:spcBef>
                <a:spcPts val="0"/>
              </a:spcBef>
              <a:spcAft>
                <a:spcPts val="0"/>
              </a:spcAft>
              <a:buSzPts val="1100"/>
              <a:buChar char="-"/>
            </a:pPr>
            <a:r>
              <a:rPr lang="en-GB" sz="1100"/>
              <a:t>Importation of relevant libraries need for codes</a:t>
            </a:r>
            <a:endParaRPr sz="1100"/>
          </a:p>
          <a:p>
            <a:pPr indent="-298450" lvl="0" marL="457200" rtl="0" algn="l">
              <a:spcBef>
                <a:spcPts val="0"/>
              </a:spcBef>
              <a:spcAft>
                <a:spcPts val="0"/>
              </a:spcAft>
              <a:buSzPts val="1100"/>
              <a:buChar char="-"/>
            </a:pPr>
            <a:r>
              <a:rPr lang="en-GB" sz="1100"/>
              <a:t>Tidying up of code lines for better </a:t>
            </a:r>
            <a:r>
              <a:rPr lang="en-GB" sz="1100"/>
              <a:t>readability</a:t>
            </a:r>
            <a:endParaRPr sz="1100"/>
          </a:p>
          <a:p>
            <a:pPr indent="-298450" lvl="0" marL="457200" rtl="0" algn="l">
              <a:spcBef>
                <a:spcPts val="0"/>
              </a:spcBef>
              <a:spcAft>
                <a:spcPts val="0"/>
              </a:spcAft>
              <a:buSzPts val="1100"/>
              <a:buChar char="-"/>
            </a:pPr>
            <a:r>
              <a:rPr lang="en-GB" sz="1100"/>
              <a:t>Exploratory Analysis</a:t>
            </a:r>
            <a:endParaRPr sz="1100"/>
          </a:p>
        </p:txBody>
      </p:sp>
      <p:grpSp>
        <p:nvGrpSpPr>
          <p:cNvPr id="314" name="Google Shape;314;p37"/>
          <p:cNvGrpSpPr/>
          <p:nvPr/>
        </p:nvGrpSpPr>
        <p:grpSpPr>
          <a:xfrm>
            <a:off x="5832591" y="3274596"/>
            <a:ext cx="2501700" cy="1353953"/>
            <a:chOff x="830400" y="3274596"/>
            <a:chExt cx="2501700" cy="1353953"/>
          </a:xfrm>
        </p:grpSpPr>
        <p:sp>
          <p:nvSpPr>
            <p:cNvPr id="315" name="Google Shape;315;p37"/>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7"/>
          <p:cNvSpPr txBox="1"/>
          <p:nvPr>
            <p:ph type="title"/>
          </p:nvPr>
        </p:nvSpPr>
        <p:spPr>
          <a:xfrm>
            <a:off x="5719775" y="3245450"/>
            <a:ext cx="2501700" cy="1269900"/>
          </a:xfrm>
          <a:prstGeom prst="rect">
            <a:avLst/>
          </a:prstGeom>
        </p:spPr>
        <p:txBody>
          <a:bodyPr anchorCtr="0" anchor="b" bIns="91425" lIns="91425" spcFirstLastPara="1" rIns="91425" wrap="square" tIns="91425">
            <a:noAutofit/>
          </a:bodyPr>
          <a:lstStyle/>
          <a:p>
            <a:pPr indent="-292100" lvl="0" marL="457200" rtl="0" algn="l">
              <a:spcBef>
                <a:spcPts val="0"/>
              </a:spcBef>
              <a:spcAft>
                <a:spcPts val="0"/>
              </a:spcAft>
              <a:buSzPts val="1000"/>
              <a:buChar char="-"/>
            </a:pPr>
            <a:r>
              <a:rPr lang="en-GB" sz="1000"/>
              <a:t>Data extraction into variables </a:t>
            </a:r>
            <a:endParaRPr sz="1000"/>
          </a:p>
          <a:p>
            <a:pPr indent="-292100" lvl="0" marL="457200" rtl="0" algn="l">
              <a:spcBef>
                <a:spcPts val="0"/>
              </a:spcBef>
              <a:spcAft>
                <a:spcPts val="0"/>
              </a:spcAft>
              <a:buSzPts val="1000"/>
              <a:buChar char="-"/>
            </a:pPr>
            <a:r>
              <a:rPr lang="en-GB" sz="1000"/>
              <a:t>Codes for combining the data </a:t>
            </a:r>
            <a:endParaRPr sz="1000"/>
          </a:p>
          <a:p>
            <a:pPr indent="-292100" lvl="0" marL="457200" rtl="0" algn="l">
              <a:spcBef>
                <a:spcPts val="0"/>
              </a:spcBef>
              <a:spcAft>
                <a:spcPts val="0"/>
              </a:spcAft>
              <a:buSzPts val="1000"/>
              <a:buChar char="-"/>
            </a:pPr>
            <a:r>
              <a:rPr lang="en-GB" sz="1000"/>
              <a:t>Plots of stock prices vs dates, technical indicators vs dates, Rolling mean vs dates.</a:t>
            </a:r>
            <a:endParaRPr sz="1000"/>
          </a:p>
          <a:p>
            <a:pPr indent="-292100" lvl="0" marL="457200" rtl="0" algn="l">
              <a:spcBef>
                <a:spcPts val="0"/>
              </a:spcBef>
              <a:spcAft>
                <a:spcPts val="0"/>
              </a:spcAft>
              <a:buSzPts val="1000"/>
              <a:buChar char="-"/>
            </a:pPr>
            <a:r>
              <a:rPr lang="en-GB" sz="1000"/>
              <a:t>Multivariate linear regression</a:t>
            </a:r>
            <a:endParaRPr sz="900"/>
          </a:p>
        </p:txBody>
      </p:sp>
      <p:sp>
        <p:nvSpPr>
          <p:cNvPr id="318" name="Google Shape;318;p37"/>
          <p:cNvSpPr txBox="1"/>
          <p:nvPr/>
        </p:nvSpPr>
        <p:spPr>
          <a:xfrm>
            <a:off x="932875" y="22908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200">
                <a:solidFill>
                  <a:schemeClr val="dk1"/>
                </a:solidFill>
                <a:latin typeface="Lato"/>
                <a:ea typeface="Lato"/>
                <a:cs typeface="Lato"/>
                <a:sym typeface="Lato"/>
              </a:rPr>
              <a:t>Neel  </a:t>
            </a:r>
            <a:endParaRPr b="1" sz="4200">
              <a:solidFill>
                <a:schemeClr val="dk1"/>
              </a:solidFill>
              <a:latin typeface="Lato"/>
              <a:ea typeface="Lato"/>
              <a:cs typeface="Lato"/>
              <a:sym typeface="Lato"/>
            </a:endParaRPr>
          </a:p>
        </p:txBody>
      </p:sp>
      <p:sp>
        <p:nvSpPr>
          <p:cNvPr id="319" name="Google Shape;319;p37"/>
          <p:cNvSpPr txBox="1"/>
          <p:nvPr/>
        </p:nvSpPr>
        <p:spPr>
          <a:xfrm>
            <a:off x="3504750" y="3474270"/>
            <a:ext cx="2307600" cy="95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3900">
                <a:solidFill>
                  <a:schemeClr val="dk1"/>
                </a:solidFill>
                <a:latin typeface="Lato"/>
                <a:ea typeface="Lato"/>
                <a:cs typeface="Lato"/>
                <a:sym typeface="Lato"/>
              </a:rPr>
              <a:t>Wei Ling</a:t>
            </a:r>
            <a:r>
              <a:rPr b="1" lang="en-GB" sz="4800">
                <a:solidFill>
                  <a:schemeClr val="dk1"/>
                </a:solidFill>
                <a:latin typeface="Lato"/>
                <a:ea typeface="Lato"/>
                <a:cs typeface="Lato"/>
                <a:sym typeface="Lato"/>
              </a:rPr>
              <a:t> </a:t>
            </a:r>
            <a:endParaRPr b="1" sz="4800">
              <a:solidFill>
                <a:schemeClr val="dk1"/>
              </a:solidFill>
              <a:latin typeface="Lato"/>
              <a:ea typeface="Lato"/>
              <a:cs typeface="Lato"/>
              <a:sym typeface="Lato"/>
            </a:endParaRPr>
          </a:p>
        </p:txBody>
      </p:sp>
      <p:sp>
        <p:nvSpPr>
          <p:cNvPr id="320" name="Google Shape;320;p37"/>
          <p:cNvSpPr txBox="1"/>
          <p:nvPr/>
        </p:nvSpPr>
        <p:spPr>
          <a:xfrm>
            <a:off x="5714500" y="2246850"/>
            <a:ext cx="26598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200">
                <a:solidFill>
                  <a:schemeClr val="dk1"/>
                </a:solidFill>
                <a:latin typeface="Lato"/>
                <a:ea typeface="Lato"/>
                <a:cs typeface="Lato"/>
                <a:sym typeface="Lato"/>
              </a:rPr>
              <a:t>Sashank</a:t>
            </a:r>
            <a:r>
              <a:rPr b="1" lang="en-GB" sz="4600">
                <a:solidFill>
                  <a:schemeClr val="dk1"/>
                </a:solidFill>
                <a:latin typeface="Lato"/>
                <a:ea typeface="Lato"/>
                <a:cs typeface="Lato"/>
                <a:sym typeface="Lato"/>
              </a:rPr>
              <a:t> </a:t>
            </a:r>
            <a:endParaRPr b="1" sz="4600">
              <a:solidFill>
                <a:schemeClr val="dk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324" name="Shape 324"/>
        <p:cNvGrpSpPr/>
        <p:nvPr/>
      </p:nvGrpSpPr>
      <p:grpSpPr>
        <a:xfrm>
          <a:off x="0" y="0"/>
          <a:ext cx="0" cy="0"/>
          <a:chOff x="0" y="0"/>
          <a:chExt cx="0" cy="0"/>
        </a:xfrm>
      </p:grpSpPr>
      <p:sp>
        <p:nvSpPr>
          <p:cNvPr id="325" name="Google Shape;325;p38"/>
          <p:cNvSpPr txBox="1"/>
          <p:nvPr>
            <p:ph type="title"/>
          </p:nvPr>
        </p:nvSpPr>
        <p:spPr>
          <a:xfrm>
            <a:off x="729450" y="9376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3600"/>
              <a:t>References and Citations</a:t>
            </a:r>
            <a:endParaRPr sz="3600"/>
          </a:p>
        </p:txBody>
      </p:sp>
      <p:sp>
        <p:nvSpPr>
          <p:cNvPr id="326" name="Google Shape;326;p38"/>
          <p:cNvSpPr txBox="1"/>
          <p:nvPr>
            <p:ph idx="1" type="body"/>
          </p:nvPr>
        </p:nvSpPr>
        <p:spPr>
          <a:xfrm>
            <a:off x="661175" y="2108850"/>
            <a:ext cx="8000100" cy="268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aleway"/>
              <a:buChar char="●"/>
            </a:pPr>
            <a:r>
              <a:rPr lang="en-GB" sz="1400">
                <a:solidFill>
                  <a:schemeClr val="dk2"/>
                </a:solidFill>
                <a:latin typeface="Raleway"/>
                <a:ea typeface="Raleway"/>
                <a:cs typeface="Raleway"/>
                <a:sym typeface="Raleway"/>
              </a:rPr>
              <a:t>(n.d) ‘Sentiment Analysis using Vader’, article retrieved from: </a:t>
            </a:r>
            <a:r>
              <a:rPr lang="en-GB" sz="1400" u="sng">
                <a:solidFill>
                  <a:schemeClr val="hlink"/>
                </a:solidFill>
                <a:latin typeface="Raleway"/>
                <a:ea typeface="Raleway"/>
                <a:cs typeface="Raleway"/>
                <a:sym typeface="Raleway"/>
                <a:hlinkClick r:id="rId3"/>
              </a:rPr>
              <a:t>https://towardsdatascience.com/sentimental-analysis-using-vader-a3415fef7664</a:t>
            </a:r>
            <a:r>
              <a:rPr lang="en-GB" sz="1400">
                <a:solidFill>
                  <a:schemeClr val="dk2"/>
                </a:solidFill>
                <a:latin typeface="Raleway"/>
                <a:ea typeface="Raleway"/>
                <a:cs typeface="Raleway"/>
                <a:sym typeface="Raleway"/>
              </a:rPr>
              <a:t>\</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GB" sz="1400">
                <a:solidFill>
                  <a:schemeClr val="dk2"/>
                </a:solidFill>
                <a:latin typeface="Raleway"/>
                <a:ea typeface="Raleway"/>
                <a:cs typeface="Raleway"/>
                <a:sym typeface="Raleway"/>
              </a:rPr>
              <a:t>(n.d) ‘Multivariate Linear Regression’ article </a:t>
            </a:r>
            <a:r>
              <a:rPr lang="en-GB" sz="1400">
                <a:solidFill>
                  <a:schemeClr val="dk2"/>
                </a:solidFill>
                <a:latin typeface="Raleway"/>
                <a:ea typeface="Raleway"/>
                <a:cs typeface="Raleway"/>
                <a:sym typeface="Raleway"/>
              </a:rPr>
              <a:t>retrieved</a:t>
            </a:r>
            <a:r>
              <a:rPr lang="en-GB" sz="1400">
                <a:solidFill>
                  <a:schemeClr val="dk2"/>
                </a:solidFill>
                <a:latin typeface="Raleway"/>
                <a:ea typeface="Raleway"/>
                <a:cs typeface="Raleway"/>
                <a:sym typeface="Raleway"/>
              </a:rPr>
              <a:t> from </a:t>
            </a:r>
            <a:r>
              <a:rPr lang="en-GB" sz="1400" u="sng">
                <a:solidFill>
                  <a:schemeClr val="hlink"/>
                </a:solidFill>
                <a:latin typeface="Raleway"/>
                <a:ea typeface="Raleway"/>
                <a:cs typeface="Raleway"/>
                <a:sym typeface="Raleway"/>
                <a:hlinkClick r:id="rId4"/>
              </a:rPr>
              <a:t>https://www.hackerearth.com/practice/machine-learning/linear-regression/multivariate-linear-regression-1/tutorial/#:~:text=This%20is%20quite%20similar%20to,due%20to%20the%20added%20variables.</a:t>
            </a:r>
            <a:r>
              <a:rPr lang="en-GB" sz="1400">
                <a:solidFill>
                  <a:schemeClr val="dk2"/>
                </a:solidFill>
                <a:latin typeface="Raleway"/>
                <a:ea typeface="Raleway"/>
                <a:cs typeface="Raleway"/>
                <a:sym typeface="Raleway"/>
              </a:rPr>
              <a:t>\</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GB" sz="1400">
                <a:solidFill>
                  <a:schemeClr val="dk2"/>
                </a:solidFill>
                <a:latin typeface="Raleway"/>
                <a:ea typeface="Raleway"/>
                <a:cs typeface="Raleway"/>
                <a:sym typeface="Raleway"/>
              </a:rPr>
              <a:t>(n.d) Visualizations, article retrieved from </a:t>
            </a:r>
            <a:r>
              <a:rPr lang="en-GB" sz="1400" u="sng">
                <a:solidFill>
                  <a:schemeClr val="hlink"/>
                </a:solidFill>
                <a:latin typeface="Raleway"/>
                <a:ea typeface="Raleway"/>
                <a:cs typeface="Raleway"/>
                <a:sym typeface="Raleway"/>
                <a:hlinkClick r:id="rId5"/>
              </a:rPr>
              <a:t>https://pandas.pydata.org/pandas-docs/stable/user_guide/visualization.html</a:t>
            </a:r>
            <a:endParaRPr b="1"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GB" sz="1400">
                <a:solidFill>
                  <a:schemeClr val="dk2"/>
                </a:solidFill>
                <a:latin typeface="Raleway"/>
                <a:ea typeface="Raleway"/>
                <a:cs typeface="Raleway"/>
                <a:sym typeface="Raleway"/>
              </a:rPr>
              <a:t>(n.d) ‘NLP for beginners’, article and source files retrieved from </a:t>
            </a:r>
            <a:r>
              <a:rPr lang="en-GB" sz="1400" u="sng">
                <a:solidFill>
                  <a:schemeClr val="hlink"/>
                </a:solidFill>
                <a:latin typeface="Raleway"/>
                <a:ea typeface="Raleway"/>
                <a:cs typeface="Raleway"/>
                <a:sym typeface="Raleway"/>
                <a:hlinkClick r:id="rId6"/>
              </a:rPr>
              <a:t>https://www.analyticsvidhya.com/blog/2018/02/natural-language-processing-for-beginners-using-textblob/</a:t>
            </a:r>
            <a:endParaRPr sz="1400">
              <a:solidFill>
                <a:schemeClr val="dk2"/>
              </a:solidFill>
              <a:latin typeface="Raleway"/>
              <a:ea typeface="Raleway"/>
              <a:cs typeface="Raleway"/>
              <a:sym typeface="Raleway"/>
            </a:endParaRPr>
          </a:p>
          <a:p>
            <a:pPr indent="0" lvl="0" marL="457200" rtl="0" algn="l">
              <a:spcBef>
                <a:spcPts val="1600"/>
              </a:spcBef>
              <a:spcAft>
                <a:spcPts val="0"/>
              </a:spcAft>
              <a:buNone/>
            </a:pPr>
            <a:r>
              <a:t/>
            </a:r>
            <a:endParaRPr sz="1700">
              <a:solidFill>
                <a:schemeClr val="dk2"/>
              </a:solidFill>
              <a:latin typeface="Raleway"/>
              <a:ea typeface="Raleway"/>
              <a:cs typeface="Raleway"/>
              <a:sym typeface="Raleway"/>
            </a:endParaRPr>
          </a:p>
          <a:p>
            <a:pPr indent="0" lvl="0" marL="457200" rtl="0" algn="l">
              <a:spcBef>
                <a:spcPts val="1600"/>
              </a:spcBef>
              <a:spcAft>
                <a:spcPts val="0"/>
              </a:spcAft>
              <a:buNone/>
            </a:pPr>
            <a:r>
              <a:t/>
            </a:r>
            <a:endParaRPr sz="1700">
              <a:solidFill>
                <a:schemeClr val="dk2"/>
              </a:solidFill>
              <a:latin typeface="Raleway"/>
              <a:ea typeface="Raleway"/>
              <a:cs typeface="Raleway"/>
              <a:sym typeface="Raleway"/>
            </a:endParaRPr>
          </a:p>
          <a:p>
            <a:pPr indent="0" lvl="0" marL="457200" rtl="0" algn="l">
              <a:spcBef>
                <a:spcPts val="1600"/>
              </a:spcBef>
              <a:spcAft>
                <a:spcPts val="1600"/>
              </a:spcAft>
              <a:buNone/>
            </a:pPr>
            <a:r>
              <a:t/>
            </a:r>
            <a:endParaRPr sz="1500">
              <a:solidFill>
                <a:schemeClr val="dk2"/>
              </a:solidFill>
              <a:latin typeface="Raleway"/>
              <a:ea typeface="Raleway"/>
              <a:cs typeface="Raleway"/>
              <a:sym typeface="Raleway"/>
            </a:endParaRPr>
          </a:p>
        </p:txBody>
      </p:sp>
      <p:pic>
        <p:nvPicPr>
          <p:cNvPr id="327" name="Google Shape;327;p38"/>
          <p:cNvPicPr preferRelativeResize="0"/>
          <p:nvPr/>
        </p:nvPicPr>
        <p:blipFill>
          <a:blip r:embed="rId7">
            <a:alphaModFix/>
          </a:blip>
          <a:stretch>
            <a:fillRect/>
          </a:stretch>
        </p:blipFill>
        <p:spPr>
          <a:xfrm>
            <a:off x="0" y="0"/>
            <a:ext cx="9144000" cy="618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39"/>
          <p:cNvPicPr preferRelativeResize="0"/>
          <p:nvPr/>
        </p:nvPicPr>
        <p:blipFill>
          <a:blip r:embed="rId3">
            <a:alphaModFix/>
          </a:blip>
          <a:stretch>
            <a:fillRect/>
          </a:stretch>
        </p:blipFill>
        <p:spPr>
          <a:xfrm>
            <a:off x="-3" y="2"/>
            <a:ext cx="9143997" cy="5143487"/>
          </a:xfrm>
          <a:prstGeom prst="rect">
            <a:avLst/>
          </a:prstGeom>
          <a:noFill/>
          <a:ln>
            <a:noFill/>
          </a:ln>
        </p:spPr>
      </p:pic>
      <p:sp>
        <p:nvSpPr>
          <p:cNvPr id="333" name="Google Shape;333;p39"/>
          <p:cNvSpPr txBox="1"/>
          <p:nvPr>
            <p:ph type="ctrTitle"/>
          </p:nvPr>
        </p:nvSpPr>
        <p:spPr>
          <a:xfrm>
            <a:off x="3429775" y="3214725"/>
            <a:ext cx="6771600" cy="15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F6B26B"/>
                </a:solidFill>
              </a:rPr>
              <a:t>Thank you.</a:t>
            </a:r>
            <a:endParaRPr sz="3200">
              <a:solidFill>
                <a:srgbClr val="F6B26B"/>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00"/>
        </a:solidFill>
      </p:bgPr>
    </p:bg>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GB" sz="4200"/>
              <a:t>Datasets used</a:t>
            </a:r>
            <a:endParaRPr sz="4200"/>
          </a:p>
        </p:txBody>
      </p:sp>
      <p:sp>
        <p:nvSpPr>
          <p:cNvPr id="190" name="Google Shape;190;p20"/>
          <p:cNvSpPr txBox="1"/>
          <p:nvPr>
            <p:ph idx="1" type="body"/>
          </p:nvPr>
        </p:nvSpPr>
        <p:spPr>
          <a:xfrm>
            <a:off x="668575" y="2249475"/>
            <a:ext cx="8000100" cy="1877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Raleway"/>
              <a:buChar char="●"/>
            </a:pPr>
            <a:r>
              <a:rPr lang="en-GB" sz="1700">
                <a:solidFill>
                  <a:schemeClr val="dk2"/>
                </a:solidFill>
                <a:latin typeface="Raleway"/>
                <a:ea typeface="Raleway"/>
                <a:cs typeface="Raleway"/>
                <a:sym typeface="Raleway"/>
              </a:rPr>
              <a:t>Twitter API</a:t>
            </a:r>
            <a:endParaRPr sz="1700">
              <a:solidFill>
                <a:schemeClr val="dk2"/>
              </a:solidFill>
              <a:latin typeface="Raleway"/>
              <a:ea typeface="Raleway"/>
              <a:cs typeface="Raleway"/>
              <a:sym typeface="Raleway"/>
            </a:endParaRPr>
          </a:p>
          <a:p>
            <a:pPr indent="-336550" lvl="0" marL="457200" rtl="0" algn="l">
              <a:spcBef>
                <a:spcPts val="0"/>
              </a:spcBef>
              <a:spcAft>
                <a:spcPts val="0"/>
              </a:spcAft>
              <a:buClr>
                <a:schemeClr val="dk2"/>
              </a:buClr>
              <a:buSzPts val="1700"/>
              <a:buFont typeface="Raleway"/>
              <a:buChar char="●"/>
            </a:pPr>
            <a:r>
              <a:rPr lang="en-GB" sz="1700">
                <a:solidFill>
                  <a:schemeClr val="dk2"/>
                </a:solidFill>
                <a:latin typeface="Raleway"/>
                <a:ea typeface="Raleway"/>
                <a:cs typeface="Raleway"/>
                <a:sym typeface="Raleway"/>
              </a:rPr>
              <a:t>Yahoo! Finance </a:t>
            </a:r>
            <a:endParaRPr sz="1700">
              <a:solidFill>
                <a:schemeClr val="dk2"/>
              </a:solidFill>
              <a:latin typeface="Raleway"/>
              <a:ea typeface="Raleway"/>
              <a:cs typeface="Raleway"/>
              <a:sym typeface="Raleway"/>
            </a:endParaRPr>
          </a:p>
          <a:p>
            <a:pPr indent="-336550" lvl="0" marL="457200" rtl="0" algn="l">
              <a:spcBef>
                <a:spcPts val="0"/>
              </a:spcBef>
              <a:spcAft>
                <a:spcPts val="0"/>
              </a:spcAft>
              <a:buClr>
                <a:schemeClr val="dk2"/>
              </a:buClr>
              <a:buSzPts val="1700"/>
              <a:buFont typeface="Raleway"/>
              <a:buChar char="●"/>
            </a:pPr>
            <a:r>
              <a:rPr lang="en-GB" sz="1700">
                <a:solidFill>
                  <a:schemeClr val="dk2"/>
                </a:solidFill>
                <a:latin typeface="Raleway"/>
                <a:ea typeface="Raleway"/>
                <a:cs typeface="Raleway"/>
                <a:sym typeface="Raleway"/>
              </a:rPr>
              <a:t>Alpha Vantage Stock API (Amazon Stocks - AMZN)</a:t>
            </a:r>
            <a:endParaRPr sz="1700">
              <a:solidFill>
                <a:schemeClr val="dk2"/>
              </a:solidFill>
              <a:latin typeface="Raleway"/>
              <a:ea typeface="Raleway"/>
              <a:cs typeface="Raleway"/>
              <a:sym typeface="Raleway"/>
            </a:endParaRPr>
          </a:p>
          <a:p>
            <a:pPr indent="-336550" lvl="1" marL="914400" rtl="0" algn="l">
              <a:spcBef>
                <a:spcPts val="0"/>
              </a:spcBef>
              <a:spcAft>
                <a:spcPts val="0"/>
              </a:spcAft>
              <a:buClr>
                <a:schemeClr val="dk2"/>
              </a:buClr>
              <a:buSzPts val="1700"/>
              <a:buFont typeface="Raleway"/>
              <a:buChar char="○"/>
            </a:pPr>
            <a:r>
              <a:rPr lang="en-GB" sz="1700">
                <a:solidFill>
                  <a:schemeClr val="dk2"/>
                </a:solidFill>
                <a:latin typeface="Raleway"/>
                <a:ea typeface="Raleway"/>
                <a:cs typeface="Raleway"/>
                <a:sym typeface="Raleway"/>
              </a:rPr>
              <a:t>Stock Time Series - Intraday </a:t>
            </a:r>
            <a:endParaRPr sz="1700">
              <a:solidFill>
                <a:schemeClr val="dk2"/>
              </a:solidFill>
              <a:latin typeface="Raleway"/>
              <a:ea typeface="Raleway"/>
              <a:cs typeface="Raleway"/>
              <a:sym typeface="Raleway"/>
            </a:endParaRPr>
          </a:p>
          <a:p>
            <a:pPr indent="-336550" lvl="1" marL="914400" rtl="0" algn="l">
              <a:spcBef>
                <a:spcPts val="0"/>
              </a:spcBef>
              <a:spcAft>
                <a:spcPts val="0"/>
              </a:spcAft>
              <a:buClr>
                <a:schemeClr val="dk2"/>
              </a:buClr>
              <a:buSzPts val="1700"/>
              <a:buFont typeface="Raleway"/>
              <a:buChar char="○"/>
            </a:pPr>
            <a:r>
              <a:rPr lang="en-GB" sz="1700">
                <a:solidFill>
                  <a:schemeClr val="dk2"/>
                </a:solidFill>
                <a:latin typeface="Raleway"/>
                <a:ea typeface="Raleway"/>
                <a:cs typeface="Raleway"/>
                <a:sym typeface="Raleway"/>
              </a:rPr>
              <a:t>Technical Indicators - Small Moving Average ( SMA) and     Exponential Moving Average ( EMA )</a:t>
            </a:r>
            <a:endParaRPr sz="1700">
              <a:solidFill>
                <a:schemeClr val="dk2"/>
              </a:solidFill>
              <a:latin typeface="Raleway"/>
              <a:ea typeface="Raleway"/>
              <a:cs typeface="Raleway"/>
              <a:sym typeface="Raleway"/>
            </a:endParaRPr>
          </a:p>
          <a:p>
            <a:pPr indent="0" lvl="0" marL="457200" rtl="0" algn="l">
              <a:spcBef>
                <a:spcPts val="1600"/>
              </a:spcBef>
              <a:spcAft>
                <a:spcPts val="1600"/>
              </a:spcAft>
              <a:buNone/>
            </a:pPr>
            <a:r>
              <a:t/>
            </a:r>
            <a:endParaRPr sz="1500">
              <a:solidFill>
                <a:schemeClr val="dk2"/>
              </a:solidFill>
              <a:latin typeface="Raleway"/>
              <a:ea typeface="Raleway"/>
              <a:cs typeface="Raleway"/>
              <a:sym typeface="Raleway"/>
            </a:endParaRPr>
          </a:p>
        </p:txBody>
      </p:sp>
      <p:pic>
        <p:nvPicPr>
          <p:cNvPr id="191" name="Google Shape;191;p20"/>
          <p:cNvPicPr preferRelativeResize="0"/>
          <p:nvPr/>
        </p:nvPicPr>
        <p:blipFill>
          <a:blip r:embed="rId3">
            <a:alphaModFix/>
          </a:blip>
          <a:stretch>
            <a:fillRect/>
          </a:stretch>
        </p:blipFill>
        <p:spPr>
          <a:xfrm>
            <a:off x="0" y="0"/>
            <a:ext cx="9144000" cy="618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ph type="title"/>
          </p:nvPr>
        </p:nvSpPr>
        <p:spPr>
          <a:xfrm>
            <a:off x="729450" y="5544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collection, curation and preparation</a:t>
            </a:r>
            <a:endParaRPr/>
          </a:p>
        </p:txBody>
      </p:sp>
      <p:pic>
        <p:nvPicPr>
          <p:cNvPr id="197" name="Google Shape;197;p21"/>
          <p:cNvPicPr preferRelativeResize="0"/>
          <p:nvPr/>
        </p:nvPicPr>
        <p:blipFill>
          <a:blip r:embed="rId3">
            <a:alphaModFix/>
          </a:blip>
          <a:stretch>
            <a:fillRect/>
          </a:stretch>
        </p:blipFill>
        <p:spPr>
          <a:xfrm>
            <a:off x="1800" y="3578625"/>
            <a:ext cx="9144000" cy="5819250"/>
          </a:xfrm>
          <a:prstGeom prst="rect">
            <a:avLst/>
          </a:prstGeom>
          <a:noFill/>
          <a:ln>
            <a:noFill/>
          </a:ln>
        </p:spPr>
      </p:pic>
      <p:sp>
        <p:nvSpPr>
          <p:cNvPr id="198" name="Google Shape;198;p21"/>
          <p:cNvSpPr txBox="1"/>
          <p:nvPr/>
        </p:nvSpPr>
        <p:spPr>
          <a:xfrm>
            <a:off x="729450" y="1414475"/>
            <a:ext cx="7778700" cy="2247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Raleway"/>
              <a:buChar char="●"/>
            </a:pPr>
            <a:r>
              <a:rPr lang="en-GB" sz="1500">
                <a:latin typeface="Raleway"/>
                <a:ea typeface="Raleway"/>
                <a:cs typeface="Raleway"/>
                <a:sym typeface="Raleway"/>
              </a:rPr>
              <a:t>Coded functions to acquire intraday, EMA and SMA data using company stock ticker.</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GB" sz="1500">
                <a:latin typeface="Raleway"/>
                <a:ea typeface="Raleway"/>
                <a:cs typeface="Raleway"/>
                <a:sym typeface="Raleway"/>
              </a:rPr>
              <a:t>Data was cleaned and optimized to concatenate data frames to match in terms of date.</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GB" sz="1500">
                <a:latin typeface="Raleway"/>
                <a:ea typeface="Raleway"/>
                <a:cs typeface="Raleway"/>
                <a:sym typeface="Raleway"/>
              </a:rPr>
              <a:t>The </a:t>
            </a:r>
            <a:r>
              <a:rPr lang="en-GB" sz="1500">
                <a:latin typeface="Raleway"/>
                <a:ea typeface="Raleway"/>
                <a:cs typeface="Raleway"/>
                <a:sym typeface="Raleway"/>
              </a:rPr>
              <a:t>required</a:t>
            </a:r>
            <a:r>
              <a:rPr lang="en-GB" sz="1500">
                <a:latin typeface="Raleway"/>
                <a:ea typeface="Raleway"/>
                <a:cs typeface="Raleway"/>
                <a:sym typeface="Raleway"/>
              </a:rPr>
              <a:t> time frame was from 2001 - 2021, and the last 7 days were used to compare closing prices with </a:t>
            </a:r>
            <a:r>
              <a:rPr lang="en-GB" sz="1500">
                <a:latin typeface="Raleway"/>
                <a:ea typeface="Raleway"/>
                <a:cs typeface="Raleway"/>
                <a:sym typeface="Raleway"/>
              </a:rPr>
              <a:t>predicted prices and polarity scores. </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n-GB" sz="1500">
                <a:latin typeface="Raleway"/>
                <a:ea typeface="Raleway"/>
                <a:cs typeface="Raleway"/>
                <a:sym typeface="Raleway"/>
              </a:rPr>
              <a:t>Ticks were concatenated in order to sort data and prepare for exploratory data analysis.</a:t>
            </a:r>
            <a:r>
              <a:rPr lang="en-GB" sz="1500">
                <a:latin typeface="Raleway"/>
                <a:ea typeface="Raleway"/>
                <a:cs typeface="Raleway"/>
                <a:sym typeface="Raleway"/>
              </a:rPr>
              <a:t> </a:t>
            </a:r>
            <a:endParaRPr sz="1500">
              <a:latin typeface="Raleway"/>
              <a:ea typeface="Raleway"/>
              <a:cs typeface="Raleway"/>
              <a:sym typeface="Raleway"/>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350875" y="1767525"/>
            <a:ext cx="2208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Utility functions used to curate data</a:t>
            </a:r>
            <a:endParaRPr/>
          </a:p>
        </p:txBody>
      </p:sp>
      <p:pic>
        <p:nvPicPr>
          <p:cNvPr id="204" name="Google Shape;204;p22"/>
          <p:cNvPicPr preferRelativeResize="0"/>
          <p:nvPr/>
        </p:nvPicPr>
        <p:blipFill>
          <a:blip r:embed="rId3">
            <a:alphaModFix/>
          </a:blip>
          <a:stretch>
            <a:fillRect/>
          </a:stretch>
        </p:blipFill>
        <p:spPr>
          <a:xfrm>
            <a:off x="2558875" y="0"/>
            <a:ext cx="6581073" cy="51435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751175" y="1364225"/>
            <a:ext cx="3912000" cy="10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000000"/>
                </a:solidFill>
              </a:rPr>
              <a:t>Exploratory Analysis</a:t>
            </a:r>
            <a:r>
              <a:rPr lang="en-GB">
                <a:solidFill>
                  <a:srgbClr val="000000"/>
                </a:solidFill>
              </a:rPr>
              <a:t> </a:t>
            </a:r>
            <a:endParaRPr/>
          </a:p>
        </p:txBody>
      </p:sp>
      <p:sp>
        <p:nvSpPr>
          <p:cNvPr id="210" name="Google Shape;210;p23"/>
          <p:cNvSpPr txBox="1"/>
          <p:nvPr/>
        </p:nvSpPr>
        <p:spPr>
          <a:xfrm>
            <a:off x="798025" y="2377925"/>
            <a:ext cx="7392300" cy="1477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Lato"/>
              <a:buChar char="●"/>
            </a:pPr>
            <a:r>
              <a:rPr lang="en-GB" sz="1500">
                <a:latin typeface="Lato"/>
                <a:ea typeface="Lato"/>
                <a:cs typeface="Lato"/>
                <a:sym typeface="Lato"/>
              </a:rPr>
              <a:t>Collected </a:t>
            </a:r>
            <a:r>
              <a:rPr b="1" lang="en-GB" sz="1500">
                <a:latin typeface="Lato"/>
                <a:ea typeface="Lato"/>
                <a:cs typeface="Lato"/>
                <a:sym typeface="Lato"/>
              </a:rPr>
              <a:t>statistical information</a:t>
            </a:r>
            <a:r>
              <a:rPr lang="en-GB" sz="1500">
                <a:latin typeface="Lato"/>
                <a:ea typeface="Lato"/>
                <a:cs typeface="Lato"/>
                <a:sym typeface="Lato"/>
              </a:rPr>
              <a:t> on the variables obtained.</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GB" sz="1500">
                <a:latin typeface="Lato"/>
                <a:ea typeface="Lato"/>
                <a:cs typeface="Lato"/>
                <a:sym typeface="Lato"/>
              </a:rPr>
              <a:t>Visualised the </a:t>
            </a:r>
            <a:r>
              <a:rPr b="1" lang="en-GB" sz="1500">
                <a:latin typeface="Lato"/>
                <a:ea typeface="Lato"/>
                <a:cs typeface="Lato"/>
                <a:sym typeface="Lato"/>
              </a:rPr>
              <a:t>uni-variate distributions</a:t>
            </a:r>
            <a:r>
              <a:rPr lang="en-GB" sz="1500">
                <a:latin typeface="Lato"/>
                <a:ea typeface="Lato"/>
                <a:cs typeface="Lato"/>
                <a:sym typeface="Lato"/>
              </a:rPr>
              <a:t> of each variable (EMA, SMA, CLOSE)</a:t>
            </a:r>
            <a:endParaRPr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GB" sz="1500">
                <a:latin typeface="Lato"/>
                <a:ea typeface="Lato"/>
                <a:cs typeface="Lato"/>
                <a:sym typeface="Lato"/>
              </a:rPr>
              <a:t>Visualised each variable against closing price using </a:t>
            </a:r>
            <a:r>
              <a:rPr b="1" lang="en-GB" sz="1500">
                <a:latin typeface="Lato"/>
                <a:ea typeface="Lato"/>
                <a:cs typeface="Lato"/>
                <a:sym typeface="Lato"/>
              </a:rPr>
              <a:t>jointplot</a:t>
            </a:r>
            <a:endParaRPr b="1"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GB" sz="1500">
                <a:latin typeface="Lato"/>
                <a:ea typeface="Lato"/>
                <a:cs typeface="Lato"/>
                <a:sym typeface="Lato"/>
              </a:rPr>
              <a:t>Visualised correlation matrix using </a:t>
            </a:r>
            <a:r>
              <a:rPr b="1" lang="en-GB" sz="1500">
                <a:latin typeface="Lato"/>
                <a:ea typeface="Lato"/>
                <a:cs typeface="Lato"/>
                <a:sym typeface="Lato"/>
              </a:rPr>
              <a:t>heatmap</a:t>
            </a:r>
            <a:endParaRPr b="1" sz="1500">
              <a:latin typeface="Lato"/>
              <a:ea typeface="Lato"/>
              <a:cs typeface="Lato"/>
              <a:sym typeface="Lato"/>
            </a:endParaRPr>
          </a:p>
          <a:p>
            <a:pPr indent="-323850" lvl="0" marL="457200" rtl="0" algn="l">
              <a:lnSpc>
                <a:spcPct val="115000"/>
              </a:lnSpc>
              <a:spcBef>
                <a:spcPts val="0"/>
              </a:spcBef>
              <a:spcAft>
                <a:spcPts val="0"/>
              </a:spcAft>
              <a:buSzPts val="1500"/>
              <a:buFont typeface="Lato"/>
              <a:buChar char="●"/>
            </a:pPr>
            <a:r>
              <a:rPr lang="en-GB" sz="1500">
                <a:latin typeface="Lato"/>
                <a:ea typeface="Lato"/>
                <a:cs typeface="Lato"/>
                <a:sym typeface="Lato"/>
              </a:rPr>
              <a:t>Drew pairs of variables against each other using </a:t>
            </a:r>
            <a:r>
              <a:rPr b="1" lang="en-GB" sz="1500">
                <a:latin typeface="Lato"/>
                <a:ea typeface="Lato"/>
                <a:cs typeface="Lato"/>
                <a:sym typeface="Lato"/>
              </a:rPr>
              <a:t>pairplot</a:t>
            </a:r>
            <a:endParaRPr b="1" sz="15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4"/>
          <p:cNvSpPr txBox="1"/>
          <p:nvPr>
            <p:ph type="title"/>
          </p:nvPr>
        </p:nvSpPr>
        <p:spPr>
          <a:xfrm>
            <a:off x="781550" y="444950"/>
            <a:ext cx="6322200" cy="10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solidFill>
                  <a:srgbClr val="000000"/>
                </a:solidFill>
              </a:rPr>
              <a:t>Exploratory Analysis </a:t>
            </a:r>
            <a:r>
              <a:rPr b="0" lang="en-GB" sz="2500">
                <a:solidFill>
                  <a:srgbClr val="000000"/>
                </a:solidFill>
              </a:rPr>
              <a:t>- JointPlot</a:t>
            </a:r>
            <a:r>
              <a:rPr lang="en-GB" sz="2500">
                <a:solidFill>
                  <a:srgbClr val="000000"/>
                </a:solidFill>
              </a:rPr>
              <a:t> </a:t>
            </a:r>
            <a:endParaRPr sz="2500"/>
          </a:p>
        </p:txBody>
      </p:sp>
      <p:pic>
        <p:nvPicPr>
          <p:cNvPr id="216" name="Google Shape;216;p24"/>
          <p:cNvPicPr preferRelativeResize="0"/>
          <p:nvPr/>
        </p:nvPicPr>
        <p:blipFill rotWithShape="1">
          <a:blip r:embed="rId3">
            <a:alphaModFix/>
          </a:blip>
          <a:srcRect b="2219" l="930" r="-929" t="-2220"/>
          <a:stretch/>
        </p:blipFill>
        <p:spPr>
          <a:xfrm>
            <a:off x="438650" y="1082900"/>
            <a:ext cx="3836874" cy="3609850"/>
          </a:xfrm>
          <a:prstGeom prst="rect">
            <a:avLst/>
          </a:prstGeom>
          <a:noFill/>
          <a:ln>
            <a:noFill/>
          </a:ln>
        </p:spPr>
      </p:pic>
      <p:pic>
        <p:nvPicPr>
          <p:cNvPr id="217" name="Google Shape;217;p24"/>
          <p:cNvPicPr preferRelativeResize="0"/>
          <p:nvPr/>
        </p:nvPicPr>
        <p:blipFill>
          <a:blip r:embed="rId4">
            <a:alphaModFix/>
          </a:blip>
          <a:stretch>
            <a:fillRect/>
          </a:stretch>
        </p:blipFill>
        <p:spPr>
          <a:xfrm>
            <a:off x="4830225" y="1154613"/>
            <a:ext cx="3645825" cy="3466426"/>
          </a:xfrm>
          <a:prstGeom prst="rect">
            <a:avLst/>
          </a:prstGeom>
          <a:noFill/>
          <a:ln>
            <a:noFill/>
          </a:ln>
        </p:spPr>
      </p:pic>
      <p:sp>
        <p:nvSpPr>
          <p:cNvPr id="218" name="Google Shape;218;p24"/>
          <p:cNvSpPr txBox="1"/>
          <p:nvPr/>
        </p:nvSpPr>
        <p:spPr>
          <a:xfrm>
            <a:off x="1177625" y="4692750"/>
            <a:ext cx="211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SMA vs CLOSE</a:t>
            </a:r>
            <a:endParaRPr>
              <a:latin typeface="Lato"/>
              <a:ea typeface="Lato"/>
              <a:cs typeface="Lato"/>
              <a:sym typeface="Lato"/>
            </a:endParaRPr>
          </a:p>
        </p:txBody>
      </p:sp>
      <p:sp>
        <p:nvSpPr>
          <p:cNvPr id="219" name="Google Shape;219;p24"/>
          <p:cNvSpPr txBox="1"/>
          <p:nvPr/>
        </p:nvSpPr>
        <p:spPr>
          <a:xfrm>
            <a:off x="5637363" y="4692750"/>
            <a:ext cx="2119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EMA</a:t>
            </a:r>
            <a:r>
              <a:rPr lang="en-GB">
                <a:latin typeface="Lato"/>
                <a:ea typeface="Lato"/>
                <a:cs typeface="Lato"/>
                <a:sym typeface="Lato"/>
              </a:rPr>
              <a:t> vs CLOSE</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5"/>
          <p:cNvSpPr txBox="1"/>
          <p:nvPr>
            <p:ph type="title"/>
          </p:nvPr>
        </p:nvSpPr>
        <p:spPr>
          <a:xfrm>
            <a:off x="731375" y="525725"/>
            <a:ext cx="73188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Visualization</a:t>
            </a:r>
            <a:endParaRPr/>
          </a:p>
        </p:txBody>
      </p:sp>
      <p:pic>
        <p:nvPicPr>
          <p:cNvPr id="225" name="Google Shape;225;p25"/>
          <p:cNvPicPr preferRelativeResize="0"/>
          <p:nvPr/>
        </p:nvPicPr>
        <p:blipFill>
          <a:blip r:embed="rId3">
            <a:alphaModFix/>
          </a:blip>
          <a:stretch>
            <a:fillRect/>
          </a:stretch>
        </p:blipFill>
        <p:spPr>
          <a:xfrm>
            <a:off x="850174" y="1632750"/>
            <a:ext cx="7200000" cy="3510750"/>
          </a:xfrm>
          <a:prstGeom prst="rect">
            <a:avLst/>
          </a:prstGeom>
          <a:noFill/>
          <a:ln>
            <a:noFill/>
          </a:ln>
        </p:spPr>
      </p:pic>
      <p:sp>
        <p:nvSpPr>
          <p:cNvPr id="226" name="Google Shape;226;p25"/>
          <p:cNvSpPr txBox="1"/>
          <p:nvPr/>
        </p:nvSpPr>
        <p:spPr>
          <a:xfrm>
            <a:off x="2490250" y="1232550"/>
            <a:ext cx="775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SMA, EMA and Closing Prices against dates</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0" name="Shape 230"/>
        <p:cNvGrpSpPr/>
        <p:nvPr/>
      </p:nvGrpSpPr>
      <p:grpSpPr>
        <a:xfrm>
          <a:off x="0" y="0"/>
          <a:ext cx="0" cy="0"/>
          <a:chOff x="0" y="0"/>
          <a:chExt cx="0" cy="0"/>
        </a:xfrm>
      </p:grpSpPr>
      <p:sp>
        <p:nvSpPr>
          <p:cNvPr id="231" name="Google Shape;231;p26"/>
          <p:cNvSpPr txBox="1"/>
          <p:nvPr>
            <p:ph type="title"/>
          </p:nvPr>
        </p:nvSpPr>
        <p:spPr>
          <a:xfrm>
            <a:off x="704125" y="513100"/>
            <a:ext cx="7986000" cy="69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chemeClr val="lt1"/>
                </a:solidFill>
              </a:rPr>
              <a:t>Exploratory Analysis </a:t>
            </a:r>
            <a:r>
              <a:rPr b="0" lang="en-GB" sz="2700">
                <a:solidFill>
                  <a:schemeClr val="lt1"/>
                </a:solidFill>
              </a:rPr>
              <a:t>- Heatmap</a:t>
            </a:r>
            <a:r>
              <a:rPr b="0" lang="en-GB" sz="2700">
                <a:solidFill>
                  <a:srgbClr val="000000"/>
                </a:solidFill>
              </a:rPr>
              <a:t> </a:t>
            </a:r>
            <a:r>
              <a:rPr lang="en-GB">
                <a:solidFill>
                  <a:srgbClr val="000000"/>
                </a:solidFill>
              </a:rPr>
              <a:t> </a:t>
            </a:r>
            <a:endParaRPr/>
          </a:p>
        </p:txBody>
      </p:sp>
      <p:pic>
        <p:nvPicPr>
          <p:cNvPr id="232" name="Google Shape;232;p26"/>
          <p:cNvPicPr preferRelativeResize="0"/>
          <p:nvPr/>
        </p:nvPicPr>
        <p:blipFill>
          <a:blip r:embed="rId3">
            <a:alphaModFix/>
          </a:blip>
          <a:stretch>
            <a:fillRect/>
          </a:stretch>
        </p:blipFill>
        <p:spPr>
          <a:xfrm>
            <a:off x="2083274" y="1346525"/>
            <a:ext cx="5227700" cy="3540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